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aleway" pitchFamily="2" charset="0"/>
      <p:regular r:id="rId11"/>
    </p:embeddedFont>
    <p:embeddedFont>
      <p:font typeface="Roboto" panose="02000000000000000000" pitchFamily="2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4514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www.pictofigo.com/image-detail/7492/flowchar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Facial Recognition Attendance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Streamline Attendance Management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111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70040" y="5104209"/>
            <a:ext cx="217181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/>
              <a:t>Team Members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8AF297-03AB-069A-3CD3-9BEDBD499F5B}"/>
              </a:ext>
            </a:extLst>
          </p:cNvPr>
          <p:cNvSpPr txBox="1"/>
          <p:nvPr/>
        </p:nvSpPr>
        <p:spPr>
          <a:xfrm>
            <a:off x="1270040" y="5586761"/>
            <a:ext cx="20214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aleway" pitchFamily="2" charset="0"/>
                <a:ea typeface="Roboto" panose="02000000000000000000" pitchFamily="2" charset="0"/>
                <a:cs typeface="Roboto" panose="02000000000000000000" pitchFamily="2" charset="0"/>
              </a:rPr>
              <a:t>Satyam Yadav</a:t>
            </a:r>
          </a:p>
          <a:p>
            <a:r>
              <a:rPr lang="en-US" dirty="0" err="1">
                <a:latin typeface="Raleway" pitchFamily="2" charset="0"/>
                <a:ea typeface="Roboto" panose="02000000000000000000" pitchFamily="2" charset="0"/>
                <a:cs typeface="Roboto" panose="02000000000000000000" pitchFamily="2" charset="0"/>
              </a:rPr>
              <a:t>Vishista</a:t>
            </a:r>
            <a:r>
              <a:rPr lang="en-US" dirty="0">
                <a:latin typeface="Raleway" pitchFamily="2" charset="0"/>
                <a:ea typeface="Roboto" panose="02000000000000000000" pitchFamily="2" charset="0"/>
                <a:cs typeface="Roboto" panose="02000000000000000000" pitchFamily="2" charset="0"/>
              </a:rPr>
              <a:t> Patel</a:t>
            </a:r>
          </a:p>
          <a:p>
            <a:r>
              <a:rPr lang="en-US" dirty="0">
                <a:latin typeface="Raleway" pitchFamily="2" charset="0"/>
                <a:ea typeface="Roboto" panose="02000000000000000000" pitchFamily="2" charset="0"/>
                <a:cs typeface="Roboto" panose="02000000000000000000" pitchFamily="2" charset="0"/>
              </a:rPr>
              <a:t>Nandlal Yadav</a:t>
            </a:r>
          </a:p>
          <a:p>
            <a:r>
              <a:rPr lang="en-US" dirty="0">
                <a:latin typeface="Raleway" pitchFamily="2" charset="0"/>
                <a:ea typeface="Roboto" panose="02000000000000000000" pitchFamily="2" charset="0"/>
                <a:cs typeface="Roboto" panose="02000000000000000000" pitchFamily="2" charset="0"/>
              </a:rPr>
              <a:t>Shivang Gupta</a:t>
            </a:r>
            <a:endParaRPr lang="en-IN" dirty="0">
              <a:latin typeface="Raleway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17840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Problem: Time Consuming &amp; Error-Prone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Manual Attendance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Time consuming, prone to errors, and vulnerable to fraud.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facial recognition for accurate and efficient attendance tracking.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05ABF08-C1FB-A234-4ABB-8AECD09FB5A5}"/>
              </a:ext>
            </a:extLst>
          </p:cNvPr>
          <p:cNvSpPr/>
          <p:nvPr/>
        </p:nvSpPr>
        <p:spPr>
          <a:xfrm>
            <a:off x="12701239" y="7426712"/>
            <a:ext cx="1940312" cy="725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309" y="7609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Features: Simplicity and Accuracy</a:t>
            </a:r>
            <a:endParaRPr lang="en-US" sz="44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A143B7-EA71-8966-7184-CA548964C87D}"/>
              </a:ext>
            </a:extLst>
          </p:cNvPr>
          <p:cNvSpPr/>
          <p:nvPr/>
        </p:nvSpPr>
        <p:spPr>
          <a:xfrm>
            <a:off x="12690088" y="7426712"/>
            <a:ext cx="1940312" cy="725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C3F22E8-3E29-77A2-A59D-A5CC49F28543}"/>
              </a:ext>
            </a:extLst>
          </p:cNvPr>
          <p:cNvGrpSpPr/>
          <p:nvPr/>
        </p:nvGrpSpPr>
        <p:grpSpPr>
          <a:xfrm>
            <a:off x="6249124" y="2772883"/>
            <a:ext cx="8097547" cy="4591169"/>
            <a:chOff x="6280190" y="3845481"/>
            <a:chExt cx="8097547" cy="459116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DBC6BF5-13F2-4CF9-4685-15C5BDFDEAAB}"/>
                </a:ext>
              </a:extLst>
            </p:cNvPr>
            <p:cNvGrpSpPr/>
            <p:nvPr/>
          </p:nvGrpSpPr>
          <p:grpSpPr>
            <a:xfrm>
              <a:off x="6280190" y="3845481"/>
              <a:ext cx="3664863" cy="1216223"/>
              <a:chOff x="6280190" y="3845481"/>
              <a:chExt cx="3664863" cy="1216223"/>
            </a:xfrm>
          </p:grpSpPr>
          <p:sp>
            <p:nvSpPr>
              <p:cNvPr id="4" name="Shape 1"/>
              <p:cNvSpPr/>
              <p:nvPr/>
            </p:nvSpPr>
            <p:spPr>
              <a:xfrm>
                <a:off x="6280190" y="3845481"/>
                <a:ext cx="510302" cy="510302"/>
              </a:xfrm>
              <a:prstGeom prst="roundRect">
                <a:avLst>
                  <a:gd name="adj" fmla="val 18669"/>
                </a:avLst>
              </a:prstGeom>
              <a:solidFill>
                <a:srgbClr val="E1E1EA"/>
              </a:solidFill>
              <a:ln w="7620">
                <a:solidFill>
                  <a:srgbClr val="C7C7D0"/>
                </a:solidFill>
                <a:prstDash val="solid"/>
              </a:ln>
            </p:spPr>
          </p:sp>
          <p:sp>
            <p:nvSpPr>
              <p:cNvPr id="5" name="Text 2"/>
              <p:cNvSpPr/>
              <p:nvPr/>
            </p:nvSpPr>
            <p:spPr>
              <a:xfrm>
                <a:off x="6462474" y="3930491"/>
                <a:ext cx="145613" cy="340281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650"/>
                  </a:lnSpc>
                  <a:buNone/>
                </a:pPr>
                <a:r>
                  <a:rPr lang="en-US" sz="2650" dirty="0">
                    <a:solidFill>
                      <a:srgbClr val="3C3939"/>
                    </a:solidFill>
                    <a:latin typeface="Raleway" pitchFamily="34" charset="0"/>
                    <a:ea typeface="Raleway" pitchFamily="34" charset="-122"/>
                    <a:cs typeface="Raleway" pitchFamily="34" charset="-120"/>
                  </a:rPr>
                  <a:t>1</a:t>
                </a:r>
                <a:endParaRPr lang="en-US" sz="2650" dirty="0"/>
              </a:p>
            </p:txBody>
          </p:sp>
          <p:sp>
            <p:nvSpPr>
              <p:cNvPr id="6" name="Text 3"/>
              <p:cNvSpPr/>
              <p:nvPr/>
            </p:nvSpPr>
            <p:spPr>
              <a:xfrm>
                <a:off x="7017306" y="3845481"/>
                <a:ext cx="2835235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>
                  <a:lnSpc>
                    <a:spcPts val="2750"/>
                  </a:lnSpc>
                  <a:buNone/>
                </a:pPr>
                <a:r>
                  <a:rPr lang="en-US" sz="2200" dirty="0">
                    <a:solidFill>
                      <a:srgbClr val="3C3939"/>
                    </a:solidFill>
                    <a:latin typeface="Raleway" pitchFamily="34" charset="0"/>
                    <a:ea typeface="Raleway" pitchFamily="34" charset="-122"/>
                    <a:cs typeface="Raleway" pitchFamily="34" charset="-120"/>
                  </a:rPr>
                  <a:t>Registration</a:t>
                </a:r>
                <a:endParaRPr lang="en-US" sz="2200" dirty="0"/>
              </a:p>
            </p:txBody>
          </p:sp>
          <p:sp>
            <p:nvSpPr>
              <p:cNvPr id="7" name="Text 4"/>
              <p:cNvSpPr/>
              <p:nvPr/>
            </p:nvSpPr>
            <p:spPr>
              <a:xfrm>
                <a:off x="7017306" y="4335899"/>
                <a:ext cx="2927747" cy="72580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>
                  <a:lnSpc>
                    <a:spcPts val="2850"/>
                  </a:lnSpc>
                  <a:buNone/>
                </a:pPr>
                <a:r>
                  <a:rPr lang="en-US" sz="1750" dirty="0">
                    <a:solidFill>
                      <a:srgbClr val="3C3939"/>
                    </a:solidFill>
                    <a:latin typeface="Roboto" pitchFamily="34" charset="0"/>
                    <a:ea typeface="Roboto" pitchFamily="34" charset="-122"/>
                    <a:cs typeface="Roboto" pitchFamily="34" charset="-120"/>
                  </a:rPr>
                  <a:t>Capture student faces for database.</a:t>
                </a:r>
                <a:endParaRPr lang="en-US" sz="1750" dirty="0"/>
              </a:p>
            </p:txBody>
          </p:sp>
        </p:grpSp>
        <p:sp>
          <p:nvSpPr>
            <p:cNvPr id="8" name="Shape 5"/>
            <p:cNvSpPr/>
            <p:nvPr/>
          </p:nvSpPr>
          <p:spPr>
            <a:xfrm>
              <a:off x="10171867" y="3845481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E1E1EA"/>
            </a:solidFill>
            <a:ln w="7620">
              <a:solidFill>
                <a:srgbClr val="C7C7D0"/>
              </a:solidFill>
              <a:prstDash val="solid"/>
            </a:ln>
          </p:spPr>
        </p:sp>
        <p:sp>
          <p:nvSpPr>
            <p:cNvPr id="9" name="Text 6"/>
            <p:cNvSpPr/>
            <p:nvPr/>
          </p:nvSpPr>
          <p:spPr>
            <a:xfrm>
              <a:off x="10338316" y="3930491"/>
              <a:ext cx="177284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2</a:t>
              </a:r>
              <a:endParaRPr lang="en-US" sz="265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10908983" y="3845481"/>
              <a:ext cx="2911078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Attendance Marking</a:t>
              </a:r>
              <a:endParaRPr lang="en-US" sz="220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10908983" y="4335899"/>
              <a:ext cx="2927747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Real-time facial recognition to mark attendance.</a:t>
              </a:r>
              <a:endParaRPr lang="en-US" sz="1750" dirty="0"/>
            </a:p>
          </p:txBody>
        </p:sp>
        <p:sp>
          <p:nvSpPr>
            <p:cNvPr id="12" name="Shape 9"/>
            <p:cNvSpPr/>
            <p:nvPr/>
          </p:nvSpPr>
          <p:spPr>
            <a:xfrm>
              <a:off x="6280190" y="5543669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E1E1EA"/>
            </a:solidFill>
            <a:ln w="7620">
              <a:solidFill>
                <a:srgbClr val="C7C7D0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6426398" y="5693807"/>
              <a:ext cx="181689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3</a:t>
              </a:r>
              <a:endParaRPr lang="en-US" sz="265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7017306" y="5543669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Data Logging</a:t>
              </a:r>
              <a:endParaRPr lang="en-US" sz="22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7017306" y="6034088"/>
              <a:ext cx="2835235" cy="72580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Time-stamped attendance </a:t>
              </a:r>
            </a:p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records stored in a CSV file.</a:t>
              </a:r>
              <a:endParaRPr lang="en-US" sz="1750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3372932-1ACF-A04B-319F-5D91CEDB0E5F}"/>
                </a:ext>
              </a:extLst>
            </p:cNvPr>
            <p:cNvGrpSpPr/>
            <p:nvPr/>
          </p:nvGrpSpPr>
          <p:grpSpPr>
            <a:xfrm>
              <a:off x="10058400" y="5543669"/>
              <a:ext cx="4319337" cy="1216224"/>
              <a:chOff x="6280190" y="6877991"/>
              <a:chExt cx="4319337" cy="1216224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258170F2-A2BB-0F19-ACBA-808B207D7693}"/>
                  </a:ext>
                </a:extLst>
              </p:cNvPr>
              <p:cNvGrpSpPr/>
              <p:nvPr/>
            </p:nvGrpSpPr>
            <p:grpSpPr>
              <a:xfrm>
                <a:off x="6280190" y="6877991"/>
                <a:ext cx="4319337" cy="1216224"/>
                <a:chOff x="6280190" y="6877991"/>
                <a:chExt cx="4319337" cy="1216224"/>
              </a:xfrm>
            </p:grpSpPr>
            <p:sp>
              <p:nvSpPr>
                <p:cNvPr id="18" name="Shape 9">
                  <a:extLst>
                    <a:ext uri="{FF2B5EF4-FFF2-40B4-BE49-F238E27FC236}">
                      <a16:creationId xmlns:a16="http://schemas.microsoft.com/office/drawing/2014/main" id="{03E98047-72C1-8A36-3C4C-5E427B610FEF}"/>
                    </a:ext>
                  </a:extLst>
                </p:cNvPr>
                <p:cNvSpPr/>
                <p:nvPr/>
              </p:nvSpPr>
              <p:spPr>
                <a:xfrm>
                  <a:off x="6280190" y="6877991"/>
                  <a:ext cx="510302" cy="510302"/>
                </a:xfrm>
                <a:prstGeom prst="roundRect">
                  <a:avLst>
                    <a:gd name="adj" fmla="val 18669"/>
                  </a:avLst>
                </a:prstGeom>
                <a:solidFill>
                  <a:srgbClr val="E1E1EA"/>
                </a:solidFill>
                <a:ln w="7620">
                  <a:solidFill>
                    <a:srgbClr val="C7C7D0"/>
                  </a:solidFill>
                  <a:prstDash val="solid"/>
                </a:ln>
              </p:spPr>
            </p:sp>
            <p:sp>
              <p:nvSpPr>
                <p:cNvPr id="19" name="Text 11">
                  <a:extLst>
                    <a:ext uri="{FF2B5EF4-FFF2-40B4-BE49-F238E27FC236}">
                      <a16:creationId xmlns:a16="http://schemas.microsoft.com/office/drawing/2014/main" id="{0F753367-F14E-43D7-AB1D-1B7C7F6B6D3B}"/>
                    </a:ext>
                  </a:extLst>
                </p:cNvPr>
                <p:cNvSpPr/>
                <p:nvPr/>
              </p:nvSpPr>
              <p:spPr>
                <a:xfrm>
                  <a:off x="7017306" y="6877991"/>
                  <a:ext cx="2835235" cy="354330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2750"/>
                    </a:lnSpc>
                    <a:buNone/>
                  </a:pPr>
                  <a:r>
                    <a:rPr lang="en-US" sz="2200" dirty="0">
                      <a:latin typeface="Raleway" pitchFamily="2" charset="0"/>
                    </a:rPr>
                    <a:t>Attendance Viewer</a:t>
                  </a:r>
                </a:p>
              </p:txBody>
            </p:sp>
            <p:sp>
              <p:nvSpPr>
                <p:cNvPr id="20" name="Text 12">
                  <a:extLst>
                    <a:ext uri="{FF2B5EF4-FFF2-40B4-BE49-F238E27FC236}">
                      <a16:creationId xmlns:a16="http://schemas.microsoft.com/office/drawing/2014/main" id="{2F43A14A-7BCE-B773-38F6-083153390456}"/>
                    </a:ext>
                  </a:extLst>
                </p:cNvPr>
                <p:cNvSpPr/>
                <p:nvPr/>
              </p:nvSpPr>
              <p:spPr>
                <a:xfrm>
                  <a:off x="7017306" y="7368410"/>
                  <a:ext cx="3582221" cy="725805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2850"/>
                    </a:lnSpc>
                    <a:buNone/>
                  </a:pPr>
                  <a:r>
                    <a:rPr lang="en-US" sz="1750" dirty="0"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View logged attendance in</a:t>
                  </a:r>
                </a:p>
                <a:p>
                  <a:pPr marL="0" indent="0">
                    <a:lnSpc>
                      <a:spcPts val="2850"/>
                    </a:lnSpc>
                    <a:buNone/>
                  </a:pPr>
                  <a:r>
                    <a:rPr lang="en-US" sz="1750" dirty="0"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 table form.</a:t>
                  </a:r>
                </a:p>
              </p:txBody>
            </p:sp>
          </p:grpSp>
          <p:sp>
            <p:nvSpPr>
              <p:cNvPr id="21" name="Text 10">
                <a:extLst>
                  <a:ext uri="{FF2B5EF4-FFF2-40B4-BE49-F238E27FC236}">
                    <a16:creationId xmlns:a16="http://schemas.microsoft.com/office/drawing/2014/main" id="{CF640054-A0F2-E41E-9E27-8909A6D3B836}"/>
                  </a:ext>
                </a:extLst>
              </p:cNvPr>
              <p:cNvSpPr/>
              <p:nvPr/>
            </p:nvSpPr>
            <p:spPr>
              <a:xfrm>
                <a:off x="6462474" y="6963001"/>
                <a:ext cx="181689" cy="340281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650"/>
                  </a:lnSpc>
                  <a:buNone/>
                </a:pPr>
                <a:r>
                  <a:rPr lang="en-US" sz="2650" dirty="0">
                    <a:solidFill>
                      <a:srgbClr val="3C3939"/>
                    </a:solidFill>
                    <a:latin typeface="Raleway" pitchFamily="34" charset="0"/>
                  </a:rPr>
                  <a:t>4</a:t>
                </a:r>
                <a:endParaRPr lang="en-US" sz="2650" dirty="0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4EA8EED-D09B-DC9E-4B7C-D20BC0213FA4}"/>
                </a:ext>
              </a:extLst>
            </p:cNvPr>
            <p:cNvGrpSpPr/>
            <p:nvPr/>
          </p:nvGrpSpPr>
          <p:grpSpPr>
            <a:xfrm>
              <a:off x="6311375" y="7190542"/>
              <a:ext cx="3633677" cy="1246108"/>
              <a:chOff x="6403887" y="4022646"/>
              <a:chExt cx="3633677" cy="1246108"/>
            </a:xfrm>
          </p:grpSpPr>
          <p:sp>
            <p:nvSpPr>
              <p:cNvPr id="26" name="Shape 1">
                <a:extLst>
                  <a:ext uri="{FF2B5EF4-FFF2-40B4-BE49-F238E27FC236}">
                    <a16:creationId xmlns:a16="http://schemas.microsoft.com/office/drawing/2014/main" id="{3D3EE908-2EAC-C794-C631-6C511C022ED8}"/>
                  </a:ext>
                </a:extLst>
              </p:cNvPr>
              <p:cNvSpPr/>
              <p:nvPr/>
            </p:nvSpPr>
            <p:spPr>
              <a:xfrm>
                <a:off x="6403887" y="4022646"/>
                <a:ext cx="510302" cy="510302"/>
              </a:xfrm>
              <a:prstGeom prst="roundRect">
                <a:avLst>
                  <a:gd name="adj" fmla="val 18669"/>
                </a:avLst>
              </a:prstGeom>
              <a:solidFill>
                <a:srgbClr val="E1E1EA"/>
              </a:solidFill>
              <a:ln w="7620">
                <a:solidFill>
                  <a:srgbClr val="C7C7D0"/>
                </a:solidFill>
                <a:prstDash val="solid"/>
              </a:ln>
            </p:spPr>
          </p:sp>
          <p:sp>
            <p:nvSpPr>
              <p:cNvPr id="27" name="Text 2">
                <a:extLst>
                  <a:ext uri="{FF2B5EF4-FFF2-40B4-BE49-F238E27FC236}">
                    <a16:creationId xmlns:a16="http://schemas.microsoft.com/office/drawing/2014/main" id="{CF770F2F-5DDC-8098-EA1A-CAF9605DAAF2}"/>
                  </a:ext>
                </a:extLst>
              </p:cNvPr>
              <p:cNvSpPr/>
              <p:nvPr/>
            </p:nvSpPr>
            <p:spPr>
              <a:xfrm>
                <a:off x="6554986" y="4107656"/>
                <a:ext cx="145613" cy="340281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650"/>
                  </a:lnSpc>
                  <a:buNone/>
                </a:pPr>
                <a:r>
                  <a:rPr lang="en-US" sz="2650" dirty="0">
                    <a:solidFill>
                      <a:srgbClr val="3C3939"/>
                    </a:solidFill>
                    <a:latin typeface="Raleway" pitchFamily="34" charset="0"/>
                  </a:rPr>
                  <a:t>5</a:t>
                </a:r>
                <a:endParaRPr lang="en-US" sz="2650" dirty="0"/>
              </a:p>
            </p:txBody>
          </p:sp>
          <p:sp>
            <p:nvSpPr>
              <p:cNvPr id="28" name="Text 3">
                <a:extLst>
                  <a:ext uri="{FF2B5EF4-FFF2-40B4-BE49-F238E27FC236}">
                    <a16:creationId xmlns:a16="http://schemas.microsoft.com/office/drawing/2014/main" id="{93FB541A-0AD3-AC51-400F-BEF20470A91C}"/>
                  </a:ext>
                </a:extLst>
              </p:cNvPr>
              <p:cNvSpPr/>
              <p:nvPr/>
            </p:nvSpPr>
            <p:spPr>
              <a:xfrm>
                <a:off x="7065288" y="4093607"/>
                <a:ext cx="2835235" cy="35433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>
                  <a:lnSpc>
                    <a:spcPts val="2750"/>
                  </a:lnSpc>
                  <a:buNone/>
                </a:pPr>
                <a:r>
                  <a:rPr lang="en-US" sz="2200" dirty="0">
                    <a:latin typeface="Raleway" pitchFamily="2" charset="0"/>
                  </a:rPr>
                  <a:t>Exporting</a:t>
                </a:r>
              </a:p>
            </p:txBody>
          </p:sp>
          <p:sp>
            <p:nvSpPr>
              <p:cNvPr id="29" name="Text 4">
                <a:extLst>
                  <a:ext uri="{FF2B5EF4-FFF2-40B4-BE49-F238E27FC236}">
                    <a16:creationId xmlns:a16="http://schemas.microsoft.com/office/drawing/2014/main" id="{53418EB2-BF90-0A96-5646-26EFE458FF3E}"/>
                  </a:ext>
                </a:extLst>
              </p:cNvPr>
              <p:cNvSpPr/>
              <p:nvPr/>
            </p:nvSpPr>
            <p:spPr>
              <a:xfrm>
                <a:off x="7109817" y="4542949"/>
                <a:ext cx="2927747" cy="72580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>
                  <a:lnSpc>
                    <a:spcPts val="2850"/>
                  </a:lnSpc>
                  <a:buNone/>
                </a:pPr>
                <a:r>
                  <a:rPr lang="en-US" sz="1750" dirty="0">
                    <a:solidFill>
                      <a:srgbClr val="3C3939"/>
                    </a:solidFill>
                    <a:latin typeface="Roboto" pitchFamily="34" charset="0"/>
                    <a:ea typeface="Roboto" pitchFamily="34" charset="-122"/>
                    <a:cs typeface="Roboto" pitchFamily="34" charset="-120"/>
                  </a:rPr>
                  <a:t>Can export attendance file for further processing.</a:t>
                </a:r>
                <a:endParaRPr lang="en-US" sz="1750" dirty="0"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Workflow: Seamless and Efficient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1. Register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Capture and save student photos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2. Mark Attendance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Match faces against registered database.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3. Log Data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Record attendance details in CSV file.</a:t>
            </a:r>
            <a:endParaRPr lang="en-US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C0983B-D80E-4C74-D8DA-77A06003B141}"/>
              </a:ext>
            </a:extLst>
          </p:cNvPr>
          <p:cNvSpPr/>
          <p:nvPr/>
        </p:nvSpPr>
        <p:spPr>
          <a:xfrm>
            <a:off x="12690088" y="7426712"/>
            <a:ext cx="1940312" cy="725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C2B466-050E-4EA7-7055-EF07F3337C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370927" y="1298495"/>
            <a:ext cx="4842998" cy="62490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b="43455"/>
          <a:stretch/>
        </p:blipFill>
        <p:spPr>
          <a:xfrm>
            <a:off x="9144000" y="0"/>
            <a:ext cx="5486400" cy="46534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57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Tools &amp; Technologies: Robust and Powerful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64342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927634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Programming language for system development.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264342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Tkinter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927634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GUI library for creating user interface.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3388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6127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OpenCV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618089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Library for image processing and capturing.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2021" y="5333881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021" y="6127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Face Recognition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42021" y="6618089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Library for facial recognition algorithms.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1E336-E12B-50C6-D782-678D033B4A38}"/>
              </a:ext>
            </a:extLst>
          </p:cNvPr>
          <p:cNvSpPr/>
          <p:nvPr/>
        </p:nvSpPr>
        <p:spPr>
          <a:xfrm>
            <a:off x="12690088" y="7426712"/>
            <a:ext cx="1940312" cy="725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 7">
            <a:extLst>
              <a:ext uri="{FF2B5EF4-FFF2-40B4-BE49-F238E27FC236}">
                <a16:creationId xmlns:a16="http://schemas.microsoft.com/office/drawing/2014/main" id="{9AB0840B-233E-D171-BD36-126F5297B4A7}"/>
              </a:ext>
            </a:extLst>
          </p:cNvPr>
          <p:cNvSpPr/>
          <p:nvPr/>
        </p:nvSpPr>
        <p:spPr>
          <a:xfrm>
            <a:off x="9144000" y="59965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</a:rPr>
              <a:t>Csv Module</a:t>
            </a:r>
            <a:endParaRPr lang="en-US" sz="2200" dirty="0"/>
          </a:p>
        </p:txBody>
      </p:sp>
      <p:sp>
        <p:nvSpPr>
          <p:cNvPr id="19" name="Text 8">
            <a:extLst>
              <a:ext uri="{FF2B5EF4-FFF2-40B4-BE49-F238E27FC236}">
                <a16:creationId xmlns:a16="http://schemas.microsoft.com/office/drawing/2014/main" id="{70861A56-E449-F9B9-2717-7E10B6192EEE}"/>
              </a:ext>
            </a:extLst>
          </p:cNvPr>
          <p:cNvSpPr/>
          <p:nvPr/>
        </p:nvSpPr>
        <p:spPr>
          <a:xfrm>
            <a:off x="9144000" y="6487001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For logging attendance in CSV file.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4E7FAB4-3CD2-FD06-D91F-2B8CC43E11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0" y="5333881"/>
            <a:ext cx="479502" cy="479502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Benefits: Efficiency, Accuracy, Security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95161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Efficiency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Saves time and eliminates manual data entry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95161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Accuracy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Eliminates proxy attendance and ensures accurate records.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07067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3191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reliable identification and reduces the risk of unauthorized access.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896565-4161-1442-7490-AED1A0F02254}"/>
              </a:ext>
            </a:extLst>
          </p:cNvPr>
          <p:cNvSpPr/>
          <p:nvPr/>
        </p:nvSpPr>
        <p:spPr>
          <a:xfrm>
            <a:off x="12690088" y="7426712"/>
            <a:ext cx="1940312" cy="725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Future Development: Enhanced User Experience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Integration of advanced features for a more robust and user-friendly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Conclusion: A Modern Solution for Attendance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facial recognition system offers a simple, effective, and secure approach to managing attendance, saving time and resources.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279</Words>
  <Application>Microsoft Office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Raleway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Satyam Yadav</cp:lastModifiedBy>
  <cp:revision>5</cp:revision>
  <dcterms:created xsi:type="dcterms:W3CDTF">2024-11-26T07:26:09Z</dcterms:created>
  <dcterms:modified xsi:type="dcterms:W3CDTF">2025-01-24T03:58:25Z</dcterms:modified>
</cp:coreProperties>
</file>